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1" r:id="rId8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6" Type="http://schemas.openxmlformats.org/officeDocument/2006/relationships/slide" Target="slides/slide1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2.2.b</a:t>
            </a:r>
            <a:endParaRPr/>
          </a:p>
        </p:txBody>
      </p:sp>
      <p:sp>
        <p:nvSpPr>
          <p:cNvPr id="3693" name="Google Shape;3693;p1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/Relationships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5" name="Google Shape;3695;p572"/>
          <p:cNvGrpSpPr/>
          <p:nvPr/>
        </p:nvGrpSpPr>
        <p:grpSpPr>
          <a:xfrm>
            <a:off x="0" y="0"/>
            <a:ext cx="3711654" cy="4898041"/>
            <a:chOff x="0" y="0"/>
            <a:chExt cx="4948872" cy="6530721"/>
          </a:xfrm>
        </p:grpSpPr>
        <p:pic>
          <p:nvPicPr>
            <p:cNvPr id="3696" name="Google Shape;3696;p5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438649" cy="588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7" name="Google Shape;3697;p572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4029138" y="0"/>
                  </a:moveTo>
                  <a:lnTo>
                    <a:pt x="0" y="0"/>
                  </a:lnTo>
                  <a:lnTo>
                    <a:pt x="0" y="2505011"/>
                  </a:lnTo>
                  <a:lnTo>
                    <a:pt x="2350325" y="2505011"/>
                  </a:lnTo>
                  <a:lnTo>
                    <a:pt x="3001200" y="2782570"/>
                  </a:lnTo>
                  <a:lnTo>
                    <a:pt x="3357562" y="2505011"/>
                  </a:lnTo>
                  <a:lnTo>
                    <a:pt x="4029138" y="2505011"/>
                  </a:lnTo>
                  <a:lnTo>
                    <a:pt x="4029138" y="0"/>
                  </a:lnTo>
                  <a:close/>
                </a:path>
              </a:pathLst>
            </a:custGeom>
            <a:solidFill>
              <a:srgbClr val="1691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72"/>
            <p:cNvSpPr/>
            <p:nvPr/>
          </p:nvSpPr>
          <p:spPr>
            <a:xfrm>
              <a:off x="919162" y="3748151"/>
              <a:ext cx="4029710" cy="2782570"/>
            </a:xfrm>
            <a:custGeom>
              <a:rect b="b" l="l" r="r" t="t"/>
              <a:pathLst>
                <a:path extrusionOk="0" h="2782570" w="4029710">
                  <a:moveTo>
                    <a:pt x="0" y="0"/>
                  </a:moveTo>
                  <a:lnTo>
                    <a:pt x="2350325" y="0"/>
                  </a:lnTo>
                  <a:lnTo>
                    <a:pt x="3357562" y="0"/>
                  </a:lnTo>
                  <a:lnTo>
                    <a:pt x="4029138" y="0"/>
                  </a:lnTo>
                  <a:lnTo>
                    <a:pt x="4029138" y="1461262"/>
                  </a:lnTo>
                  <a:lnTo>
                    <a:pt x="4029138" y="2087499"/>
                  </a:lnTo>
                  <a:lnTo>
                    <a:pt x="4029138" y="2505011"/>
                  </a:lnTo>
                  <a:lnTo>
                    <a:pt x="3357562" y="2505011"/>
                  </a:lnTo>
                  <a:lnTo>
                    <a:pt x="3001200" y="2782570"/>
                  </a:lnTo>
                  <a:lnTo>
                    <a:pt x="2350325" y="2505011"/>
                  </a:lnTo>
                  <a:lnTo>
                    <a:pt x="0" y="2505011"/>
                  </a:lnTo>
                  <a:lnTo>
                    <a:pt x="0" y="2087499"/>
                  </a:lnTo>
                  <a:lnTo>
                    <a:pt x="0" y="14612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1691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9" name="Google Shape;3699;p572"/>
          <p:cNvSpPr txBox="1"/>
          <p:nvPr>
            <p:ph type="title"/>
          </p:nvPr>
        </p:nvSpPr>
        <p:spPr>
          <a:xfrm>
            <a:off x="3950969" y="181641"/>
            <a:ext cx="3535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/>
              <a:t>Curbside Management</a:t>
            </a:r>
            <a:endParaRPr sz="3000"/>
          </a:p>
        </p:txBody>
      </p:sp>
      <p:sp>
        <p:nvSpPr>
          <p:cNvPr id="3700" name="Google Shape;3700;p572"/>
          <p:cNvSpPr txBox="1"/>
          <p:nvPr>
            <p:ph idx="12" type="sldNum"/>
          </p:nvPr>
        </p:nvSpPr>
        <p:spPr>
          <a:xfrm>
            <a:off x="5567839" y="3520180"/>
            <a:ext cx="15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62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01" name="Google Shape;3701;p572"/>
          <p:cNvSpPr txBox="1"/>
          <p:nvPr/>
        </p:nvSpPr>
        <p:spPr>
          <a:xfrm>
            <a:off x="3950969" y="898208"/>
            <a:ext cx="4572600" cy="46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-133350" lvl="0" marL="139700" marR="203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Reliable access for delivery services and for critical building access needs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5461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Demand management for curb use in business districts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20320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Leverage new technologies to prioritize, 	price, and enforce curbspace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330200" rtl="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Electric and smaller delivery vehicles in 	denser neighborhoods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9454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curb space to support businesses and public life, such as outdoor dining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for those with limited mobility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Google Shape;3702;p572"/>
          <p:cNvSpPr txBox="1"/>
          <p:nvPr/>
        </p:nvSpPr>
        <p:spPr>
          <a:xfrm>
            <a:off x="0" y="2910792"/>
            <a:ext cx="28293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“Since curb space and access needs vary </a:t>
            </a:r>
            <a:r>
              <a:rPr b="1" i="0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neighborhood commercial districts, businesses and affected neighbors should be involved in decision-making around any access restrictions in their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community.”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177800" rtl="0" algn="ctr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zh-C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Survey Participant, Phase 2A Survey Results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